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308" r:id="rId3"/>
    <p:sldId id="281" r:id="rId4"/>
    <p:sldId id="282" r:id="rId5"/>
    <p:sldId id="280" r:id="rId6"/>
    <p:sldId id="284" r:id="rId7"/>
    <p:sldId id="283" r:id="rId8"/>
    <p:sldId id="261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77" r:id="rId33"/>
    <p:sldId id="309" r:id="rId34"/>
    <p:sldId id="327" r:id="rId35"/>
    <p:sldId id="310" r:id="rId36"/>
    <p:sldId id="312" r:id="rId37"/>
    <p:sldId id="311" r:id="rId38"/>
    <p:sldId id="313" r:id="rId39"/>
    <p:sldId id="314" r:id="rId40"/>
    <p:sldId id="315" r:id="rId41"/>
    <p:sldId id="328" r:id="rId42"/>
    <p:sldId id="316" r:id="rId43"/>
    <p:sldId id="317" r:id="rId44"/>
    <p:sldId id="318" r:id="rId45"/>
    <p:sldId id="319" r:id="rId46"/>
    <p:sldId id="320" r:id="rId47"/>
    <p:sldId id="329" r:id="rId48"/>
    <p:sldId id="322" r:id="rId49"/>
    <p:sldId id="321" r:id="rId50"/>
    <p:sldId id="325" r:id="rId51"/>
    <p:sldId id="326" r:id="rId52"/>
    <p:sldId id="323" r:id="rId53"/>
    <p:sldId id="32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Доля обучающихся, принявших участие в мониторинге</a:t>
            </a:r>
          </a:p>
        </c:rich>
      </c:tx>
      <c:layout>
        <c:manualLayout>
          <c:xMode val="edge"/>
          <c:yMode val="edge"/>
          <c:x val="0.14048027850685341"/>
          <c:y val="0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Доля обучающихся, принявших участие в мониторинге</c:v>
                </c:pt>
              </c:strCache>
            </c:strRef>
          </c:tx>
          <c:dLbls>
            <c:dLbl>
              <c:idx val="0"/>
              <c:layout>
                <c:manualLayout>
                  <c:x val="-6.0185185185185161E-2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722222222222231E-2"/>
                  <c:y val="-3.9682539682539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037037037037056E-2"/>
                  <c:y val="3.9682539682539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499999999999993E-2"/>
                  <c:y val="-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296296296296335E-2"/>
                  <c:y val="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351851851851853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666666666666671E-2"/>
                  <c:y val="4.76190476190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462962962962975E-2"/>
                  <c:y val="-1.9841269841269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'Лист1'!$A$2:$A$10</c:f>
              <c:strCache>
                <c:ptCount val="9"/>
                <c:pt idx="0">
                  <c:v>Аркаулово </c:v>
                </c:pt>
                <c:pt idx="1">
                  <c:v>Еланыш</c:v>
                </c:pt>
                <c:pt idx="2">
                  <c:v>МСШ №1</c:v>
                </c:pt>
                <c:pt idx="3">
                  <c:v>Тат. Малояз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'Лист1'!$B$2:$B$10</c:f>
              <c:numCache>
                <c:formatCode>0.00%</c:formatCode>
                <c:ptCount val="9"/>
                <c:pt idx="0">
                  <c:v>0.68750000000000011</c:v>
                </c:pt>
                <c:pt idx="1">
                  <c:v>0.85710000000000031</c:v>
                </c:pt>
                <c:pt idx="2">
                  <c:v>0.75600000000000034</c:v>
                </c:pt>
                <c:pt idx="3">
                  <c:v>0.83330000000000004</c:v>
                </c:pt>
                <c:pt idx="4">
                  <c:v>0.90900000000000003</c:v>
                </c:pt>
                <c:pt idx="5" formatCode="0%">
                  <c:v>1</c:v>
                </c:pt>
                <c:pt idx="6">
                  <c:v>0.88880000000000015</c:v>
                </c:pt>
                <c:pt idx="7" formatCode="0%">
                  <c:v>1</c:v>
                </c:pt>
                <c:pt idx="8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176512"/>
        <c:axId val="42178048"/>
      </c:lineChart>
      <c:catAx>
        <c:axId val="42176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42178048"/>
        <c:crosses val="autoZero"/>
        <c:auto val="1"/>
        <c:lblAlgn val="ctr"/>
        <c:lblOffset val="100"/>
        <c:noMultiLvlLbl val="0"/>
      </c:catAx>
      <c:valAx>
        <c:axId val="421780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one"/>
        <c:crossAx val="4217651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Сформированность</a:t>
            </a:r>
            <a:r>
              <a:rPr lang="ru-RU" dirty="0" smtClean="0"/>
              <a:t> </a:t>
            </a:r>
            <a:r>
              <a:rPr lang="ru-RU" dirty="0"/>
              <a:t>ЕНГ</a:t>
            </a:r>
            <a:r>
              <a:rPr lang="ru-RU" baseline="0" dirty="0"/>
              <a:t> в разрезе ОО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недостаточный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Аркаулово</c:v>
                </c:pt>
                <c:pt idx="1">
                  <c:v>Еланыш</c:v>
                </c:pt>
                <c:pt idx="2">
                  <c:v>МСШ №1 </c:v>
                </c:pt>
                <c:pt idx="3">
                  <c:v>Тат. Малояз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0.29160000000000008</c:v>
                </c:pt>
                <c:pt idx="1">
                  <c:v>0.33330000000000032</c:v>
                </c:pt>
                <c:pt idx="2">
                  <c:v>0.129</c:v>
                </c:pt>
                <c:pt idx="3" formatCode="0%">
                  <c:v>0.60000000000000031</c:v>
                </c:pt>
                <c:pt idx="4" formatCode="0%">
                  <c:v>0.8</c:v>
                </c:pt>
                <c:pt idx="5">
                  <c:v>0.30760000000000015</c:v>
                </c:pt>
                <c:pt idx="6">
                  <c:v>0.62500000000000033</c:v>
                </c:pt>
                <c:pt idx="7">
                  <c:v>0.66660000000000053</c:v>
                </c:pt>
                <c:pt idx="8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Аркаулово</c:v>
                </c:pt>
                <c:pt idx="1">
                  <c:v>Еланыш</c:v>
                </c:pt>
                <c:pt idx="2">
                  <c:v>МСШ №1 </c:v>
                </c:pt>
                <c:pt idx="3">
                  <c:v>Тат. Малояз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 formatCode="0%">
                  <c:v>0.5</c:v>
                </c:pt>
                <c:pt idx="1">
                  <c:v>0.33330000000000032</c:v>
                </c:pt>
                <c:pt idx="2">
                  <c:v>0.54379999999999995</c:v>
                </c:pt>
                <c:pt idx="3" formatCode="0%">
                  <c:v>0.4</c:v>
                </c:pt>
                <c:pt idx="4" formatCode="0%">
                  <c:v>0.2</c:v>
                </c:pt>
                <c:pt idx="5">
                  <c:v>0.53839999999999999</c:v>
                </c:pt>
                <c:pt idx="6">
                  <c:v>0.37500000000000017</c:v>
                </c:pt>
                <c:pt idx="7">
                  <c:v>0.33330000000000032</c:v>
                </c:pt>
                <c:pt idx="8">
                  <c:v>0.71419999999999995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Аркаулово</c:v>
                </c:pt>
                <c:pt idx="1">
                  <c:v>Еланыш</c:v>
                </c:pt>
                <c:pt idx="2">
                  <c:v>МСШ №1 </c:v>
                </c:pt>
                <c:pt idx="3">
                  <c:v>Тат. Малояз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0.1666</c:v>
                </c:pt>
                <c:pt idx="1">
                  <c:v>0.33330000000000032</c:v>
                </c:pt>
                <c:pt idx="2">
                  <c:v>0.19350000000000001</c:v>
                </c:pt>
                <c:pt idx="3" formatCode="0%">
                  <c:v>0</c:v>
                </c:pt>
                <c:pt idx="4" formatCode="0%">
                  <c:v>0</c:v>
                </c:pt>
                <c:pt idx="5">
                  <c:v>7.690000000000001E-2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повышенный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Аркаулово</c:v>
                </c:pt>
                <c:pt idx="1">
                  <c:v>Еланыш</c:v>
                </c:pt>
                <c:pt idx="2">
                  <c:v>МСШ №1 </c:v>
                </c:pt>
                <c:pt idx="3">
                  <c:v>Тат. Малояз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Лист1!$E$2:$E$10</c:f>
              <c:numCache>
                <c:formatCode>0%</c:formatCode>
                <c:ptCount val="9"/>
                <c:pt idx="0" formatCode="0.00%">
                  <c:v>4.1599999999999998E-2</c:v>
                </c:pt>
                <c:pt idx="1">
                  <c:v>0</c:v>
                </c:pt>
                <c:pt idx="2" formatCode="0.00%">
                  <c:v>6.450000000000003E-2</c:v>
                </c:pt>
                <c:pt idx="3">
                  <c:v>0</c:v>
                </c:pt>
                <c:pt idx="4">
                  <c:v>0</c:v>
                </c:pt>
                <c:pt idx="5" formatCode="0.00%">
                  <c:v>7.690000000000001E-2</c:v>
                </c:pt>
                <c:pt idx="6">
                  <c:v>0</c:v>
                </c:pt>
                <c:pt idx="7">
                  <c:v>0</c:v>
                </c:pt>
                <c:pt idx="8" formatCode="0.00%">
                  <c:v>0.14280000000000001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Аркаулово</c:v>
                </c:pt>
                <c:pt idx="1">
                  <c:v>Еланыш</c:v>
                </c:pt>
                <c:pt idx="2">
                  <c:v>МСШ №1 </c:v>
                </c:pt>
                <c:pt idx="3">
                  <c:v>Тат. Малояз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Лист1!$F$2:$F$10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 formatCode="0.00%">
                  <c:v>6.450000000000003E-2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10429696"/>
        <c:axId val="110431232"/>
        <c:axId val="0"/>
      </c:bar3DChart>
      <c:catAx>
        <c:axId val="1104296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0431232"/>
        <c:crosses val="autoZero"/>
        <c:auto val="1"/>
        <c:lblAlgn val="ctr"/>
        <c:lblOffset val="100"/>
        <c:noMultiLvlLbl val="0"/>
      </c:catAx>
      <c:valAx>
        <c:axId val="110431232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.00%" sourceLinked="1"/>
        <c:majorTickMark val="none"/>
        <c:minorTickMark val="none"/>
        <c:tickLblPos val="nextTo"/>
        <c:crossAx val="1104296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Сформированность естественнонаучной грамотности</a:t>
            </a:r>
          </a:p>
        </c:rich>
      </c:tx>
      <c:layout>
        <c:manualLayout>
          <c:xMode val="edge"/>
          <c:yMode val="edge"/>
          <c:x val="0.16895933765933396"/>
          <c:y val="0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Сформированность естественнонаучной грамотности</c:v>
                </c:pt>
              </c:strCache>
            </c:strRef>
          </c:tx>
          <c:cat>
            <c:strRef>
              <c:f>'Лист1'!$A$2:$A$6</c:f>
              <c:strCache>
                <c:ptCount val="5"/>
                <c:pt idx="0">
                  <c:v>недостаточный 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'Лист1'!$B$2:$B$6</c:f>
              <c:numCache>
                <c:formatCode>0.00%</c:formatCode>
                <c:ptCount val="5"/>
                <c:pt idx="0">
                  <c:v>0.33640000000000031</c:v>
                </c:pt>
                <c:pt idx="1">
                  <c:v>0.47660000000000002</c:v>
                </c:pt>
                <c:pt idx="2">
                  <c:v>0.12139999999999998</c:v>
                </c:pt>
                <c:pt idx="3">
                  <c:v>4.6699999999999998E-2</c:v>
                </c:pt>
                <c:pt idx="4">
                  <c:v>1.8599999999999998E-2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569728"/>
        <c:axId val="110571520"/>
      </c:lineChart>
      <c:catAx>
        <c:axId val="110569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0571520"/>
        <c:crosses val="autoZero"/>
        <c:auto val="1"/>
        <c:lblAlgn val="ctr"/>
        <c:lblOffset val="100"/>
        <c:noMultiLvlLbl val="0"/>
      </c:catAx>
      <c:valAx>
        <c:axId val="1105715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11056972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Сформированность математической грамотности в разрезе общеобразовательных организаций </a:t>
            </a:r>
          </a:p>
        </c:rich>
      </c:tx>
      <c:layout>
        <c:manualLayout>
          <c:xMode val="edge"/>
          <c:yMode val="edge"/>
          <c:x val="0.2168135195137602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132983377077871"/>
          <c:y val="0.10881865504845542"/>
          <c:w val="0.75163312919218461"/>
          <c:h val="0.444007217192093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недостаточный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Аркаулово</c:v>
                </c:pt>
                <c:pt idx="1">
                  <c:v>МСШ № 1</c:v>
                </c:pt>
                <c:pt idx="2">
                  <c:v>Тат. Малояз</c:v>
                </c:pt>
                <c:pt idx="3">
                  <c:v>Еланыш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0.66660000000000086</c:v>
                </c:pt>
                <c:pt idx="1">
                  <c:v>0.4516</c:v>
                </c:pt>
                <c:pt idx="2" formatCode="0%">
                  <c:v>0.8</c:v>
                </c:pt>
                <c:pt idx="3">
                  <c:v>0.83330000000000004</c:v>
                </c:pt>
                <c:pt idx="4" formatCode="0%">
                  <c:v>1</c:v>
                </c:pt>
                <c:pt idx="5">
                  <c:v>0.76920000000000055</c:v>
                </c:pt>
                <c:pt idx="6" formatCode="0%">
                  <c:v>1</c:v>
                </c:pt>
                <c:pt idx="7">
                  <c:v>0.66660000000000086</c:v>
                </c:pt>
                <c:pt idx="8">
                  <c:v>0.71419999999999995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Аркаулово</c:v>
                </c:pt>
                <c:pt idx="1">
                  <c:v>МСШ № 1</c:v>
                </c:pt>
                <c:pt idx="2">
                  <c:v>Тат. Малояз</c:v>
                </c:pt>
                <c:pt idx="3">
                  <c:v>Еланыш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0.25</c:v>
                </c:pt>
                <c:pt idx="1">
                  <c:v>0.35480000000000034</c:v>
                </c:pt>
                <c:pt idx="2" formatCode="0%">
                  <c:v>0.2</c:v>
                </c:pt>
                <c:pt idx="3">
                  <c:v>0.1666</c:v>
                </c:pt>
                <c:pt idx="4" formatCode="0%">
                  <c:v>0</c:v>
                </c:pt>
                <c:pt idx="5">
                  <c:v>7.690000000000001E-2</c:v>
                </c:pt>
                <c:pt idx="6" formatCode="0%">
                  <c:v>0</c:v>
                </c:pt>
                <c:pt idx="7">
                  <c:v>0.33330000000000043</c:v>
                </c:pt>
                <c:pt idx="8">
                  <c:v>0.14280000000000001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Аркаулово</c:v>
                </c:pt>
                <c:pt idx="1">
                  <c:v>МСШ № 1</c:v>
                </c:pt>
                <c:pt idx="2">
                  <c:v>Тат. Малояз</c:v>
                </c:pt>
                <c:pt idx="3">
                  <c:v>Еланыш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8.3300000000000041E-2</c:v>
                </c:pt>
                <c:pt idx="1">
                  <c:v>0.19350000000000001</c:v>
                </c:pt>
                <c:pt idx="2" formatCode="0%">
                  <c:v>0</c:v>
                </c:pt>
                <c:pt idx="3" formatCode="0%">
                  <c:v>0</c:v>
                </c:pt>
                <c:pt idx="4" formatCode="0%">
                  <c:v>0</c:v>
                </c:pt>
                <c:pt idx="5">
                  <c:v>0.15380000000000013</c:v>
                </c:pt>
                <c:pt idx="6" formatCode="0%">
                  <c:v>0</c:v>
                </c:pt>
                <c:pt idx="7" formatCode="0%">
                  <c:v>0</c:v>
                </c:pt>
                <c:pt idx="8">
                  <c:v>0.14280000000000001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повышенный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Аркаулово</c:v>
                </c:pt>
                <c:pt idx="1">
                  <c:v>МСШ № 1</c:v>
                </c:pt>
                <c:pt idx="2">
                  <c:v>Тат. Малояз</c:v>
                </c:pt>
                <c:pt idx="3">
                  <c:v>Еланыш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Лист1!$E$2:$E$10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Аркаулово</c:v>
                </c:pt>
                <c:pt idx="1">
                  <c:v>МСШ № 1</c:v>
                </c:pt>
                <c:pt idx="2">
                  <c:v>Тат. Малояз</c:v>
                </c:pt>
                <c:pt idx="3">
                  <c:v>Еланыш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Лист1!$F$2:$F$10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05728"/>
        <c:axId val="42507264"/>
      </c:barChart>
      <c:catAx>
        <c:axId val="42505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42507264"/>
        <c:crosses val="autoZero"/>
        <c:auto val="1"/>
        <c:lblAlgn val="ctr"/>
        <c:lblOffset val="100"/>
        <c:noMultiLvlLbl val="0"/>
      </c:catAx>
      <c:valAx>
        <c:axId val="4250726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%" sourceLinked="1"/>
        <c:majorTickMark val="none"/>
        <c:minorTickMark val="none"/>
        <c:tickLblPos val="nextTo"/>
        <c:crossAx val="425057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Сформированность математической грамотности</a:t>
            </a:r>
          </a:p>
        </c:rich>
      </c:tx>
      <c:layout>
        <c:manualLayout>
          <c:xMode val="edge"/>
          <c:yMode val="edge"/>
          <c:x val="0.15082166812481768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Сформированность математической грамотности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6296296296296389E-3"/>
                  <c:y val="8.136482939632561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3"/>
                  <c:y val="-1.90276215473066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46325459317612E-3"/>
                  <c:y val="-1.48753280839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недостаточный </c:v>
                </c:pt>
                <c:pt idx="1">
                  <c:v>низкий </c:v>
                </c:pt>
                <c:pt idx="2">
                  <c:v>средний 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0.69150000000000023</c:v>
                </c:pt>
                <c:pt idx="1">
                  <c:v>0.2056</c:v>
                </c:pt>
                <c:pt idx="2">
                  <c:v>0.1028</c:v>
                </c:pt>
                <c:pt idx="3" formatCode="0%">
                  <c:v>0</c:v>
                </c:pt>
                <c:pt idx="4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2568704"/>
        <c:axId val="42574592"/>
      </c:barChart>
      <c:catAx>
        <c:axId val="42568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42574592"/>
        <c:crosses val="autoZero"/>
        <c:auto val="1"/>
        <c:lblAlgn val="ctr"/>
        <c:lblOffset val="100"/>
        <c:noMultiLvlLbl val="0"/>
      </c:catAx>
      <c:valAx>
        <c:axId val="4257459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42568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Доля обучающихся,выполнивших</a:t>
            </a:r>
            <a:r>
              <a:rPr lang="ru-RU" sz="1200" baseline="0">
                <a:latin typeface="Times New Roman" pitchFamily="18" charset="0"/>
                <a:cs typeface="Times New Roman" pitchFamily="18" charset="0"/>
              </a:rPr>
              <a:t> задания по математической грамотности, февраль 2024, % 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Задание № 2 (Формулировать ситуацию на языке математики)</c:v>
                </c:pt>
                <c:pt idx="1">
                  <c:v>Задание № 6 (Формулировать ситуацию на языке математики)</c:v>
                </c:pt>
                <c:pt idx="2">
                  <c:v>Задание № 7 (Рассуждать в процессе математического моделирования ситуации)</c:v>
                </c:pt>
                <c:pt idx="3">
                  <c:v>Задание № 11 (Рассуждать в процессе математического моделирования ситуации)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1.8599999999999998E-2</c:v>
                </c:pt>
                <c:pt idx="1">
                  <c:v>0.32710000000000028</c:v>
                </c:pt>
                <c:pt idx="2">
                  <c:v>0.30840000000000034</c:v>
                </c:pt>
                <c:pt idx="3">
                  <c:v>0.36440000000000028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2696064"/>
        <c:axId val="42697856"/>
      </c:barChart>
      <c:catAx>
        <c:axId val="42696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42697856"/>
        <c:crosses val="autoZero"/>
        <c:auto val="1"/>
        <c:lblAlgn val="ctr"/>
        <c:lblOffset val="100"/>
        <c:noMultiLvlLbl val="0"/>
      </c:catAx>
      <c:valAx>
        <c:axId val="4269785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42696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89,71%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Сформирована</c:v>
                </c:pt>
                <c:pt idx="1">
                  <c:v>Не сформирована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0.1028</c:v>
                </c:pt>
                <c:pt idx="1">
                  <c:v>0.6915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one"/>
        <c:axId val="42736256"/>
        <c:axId val="42750336"/>
        <c:axId val="0"/>
      </c:bar3DChart>
      <c:catAx>
        <c:axId val="42736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42750336"/>
        <c:crosses val="autoZero"/>
        <c:auto val="1"/>
        <c:lblAlgn val="ctr"/>
        <c:lblOffset val="100"/>
        <c:noMultiLvlLbl val="0"/>
      </c:catAx>
      <c:valAx>
        <c:axId val="4275033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42736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100" baseline="0">
                <a:latin typeface="Times New Roman" pitchFamily="18" charset="0"/>
                <a:cs typeface="Times New Roman" pitchFamily="18" charset="0"/>
              </a:rPr>
              <a:t> читательской грамотности в разрезе ОО 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недостаточый</c:v>
                </c:pt>
              </c:strCache>
            </c:strRef>
          </c:tx>
          <c:invertIfNegative val="0"/>
          <c:cat>
            <c:strRef>
              <c:f>'Лист1'!$A$2:$A$10</c:f>
              <c:strCache>
                <c:ptCount val="9"/>
                <c:pt idx="0">
                  <c:v>Аркаулово</c:v>
                </c:pt>
                <c:pt idx="1">
                  <c:v>Еланыш</c:v>
                </c:pt>
                <c:pt idx="2">
                  <c:v>МСШ 1</c:v>
                </c:pt>
                <c:pt idx="3">
                  <c:v>Тат. Малояз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'Лист1'!$B$2:$B$10</c:f>
              <c:numCache>
                <c:formatCode>0%</c:formatCode>
                <c:ptCount val="9"/>
                <c:pt idx="0" formatCode="0.00%">
                  <c:v>0.41660000000000008</c:v>
                </c:pt>
                <c:pt idx="1">
                  <c:v>0</c:v>
                </c:pt>
                <c:pt idx="2" formatCode="0.00%">
                  <c:v>0.129</c:v>
                </c:pt>
                <c:pt idx="3">
                  <c:v>0.2</c:v>
                </c:pt>
                <c:pt idx="4">
                  <c:v>0.2</c:v>
                </c:pt>
                <c:pt idx="5" formatCode="0.00%">
                  <c:v>0.46150000000000002</c:v>
                </c:pt>
                <c:pt idx="6" formatCode="0.00%">
                  <c:v>0.37500000000000039</c:v>
                </c:pt>
                <c:pt idx="7" formatCode="0.00%">
                  <c:v>0.6666000000000013</c:v>
                </c:pt>
                <c:pt idx="8" formatCode="0.00%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cat>
            <c:strRef>
              <c:f>'Лист1'!$A$2:$A$10</c:f>
              <c:strCache>
                <c:ptCount val="9"/>
                <c:pt idx="0">
                  <c:v>Аркаулово</c:v>
                </c:pt>
                <c:pt idx="1">
                  <c:v>Еланыш</c:v>
                </c:pt>
                <c:pt idx="2">
                  <c:v>МСШ 1</c:v>
                </c:pt>
                <c:pt idx="3">
                  <c:v>Тат. Малояз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'Лист1'!$C$2:$C$10</c:f>
              <c:numCache>
                <c:formatCode>0.00%</c:formatCode>
                <c:ptCount val="9"/>
                <c:pt idx="0">
                  <c:v>0.29160000000000008</c:v>
                </c:pt>
                <c:pt idx="1">
                  <c:v>0.33330000000000065</c:v>
                </c:pt>
                <c:pt idx="2">
                  <c:v>0.38700000000000045</c:v>
                </c:pt>
                <c:pt idx="3" formatCode="0%">
                  <c:v>0.4</c:v>
                </c:pt>
                <c:pt idx="4" formatCode="0%">
                  <c:v>0.5</c:v>
                </c:pt>
                <c:pt idx="5">
                  <c:v>0.46150000000000002</c:v>
                </c:pt>
                <c:pt idx="6" formatCode="0%">
                  <c:v>0.5</c:v>
                </c:pt>
                <c:pt idx="7">
                  <c:v>0.33330000000000065</c:v>
                </c:pt>
                <c:pt idx="8">
                  <c:v>0.42850000000000038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'Лист1'!$A$2:$A$10</c:f>
              <c:strCache>
                <c:ptCount val="9"/>
                <c:pt idx="0">
                  <c:v>Аркаулово</c:v>
                </c:pt>
                <c:pt idx="1">
                  <c:v>Еланыш</c:v>
                </c:pt>
                <c:pt idx="2">
                  <c:v>МСШ 1</c:v>
                </c:pt>
                <c:pt idx="3">
                  <c:v>Тат. Малояз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'Лист1'!$D$2:$D$10</c:f>
              <c:numCache>
                <c:formatCode>0.00%</c:formatCode>
                <c:ptCount val="9"/>
                <c:pt idx="0">
                  <c:v>0.20380000000000001</c:v>
                </c:pt>
                <c:pt idx="1">
                  <c:v>0.6666000000000013</c:v>
                </c:pt>
                <c:pt idx="2">
                  <c:v>0.2258</c:v>
                </c:pt>
                <c:pt idx="3" formatCode="0%">
                  <c:v>0.4</c:v>
                </c:pt>
                <c:pt idx="4" formatCode="0%">
                  <c:v>0.1</c:v>
                </c:pt>
                <c:pt idx="5" formatCode="0%">
                  <c:v>0</c:v>
                </c:pt>
                <c:pt idx="6">
                  <c:v>0.125</c:v>
                </c:pt>
                <c:pt idx="7" formatCode="0%">
                  <c:v>0</c:v>
                </c:pt>
                <c:pt idx="8">
                  <c:v>0.42850000000000038</c:v>
                </c:pt>
              </c:numCache>
            </c:numRef>
          </c:val>
        </c:ser>
        <c:ser>
          <c:idx val="3"/>
          <c:order val="3"/>
          <c:tx>
            <c:strRef>
              <c:f>'Лист1'!$E$1</c:f>
              <c:strCache>
                <c:ptCount val="1"/>
                <c:pt idx="0">
                  <c:v>повышенный</c:v>
                </c:pt>
              </c:strCache>
            </c:strRef>
          </c:tx>
          <c:invertIfNegative val="0"/>
          <c:cat>
            <c:strRef>
              <c:f>'Лист1'!$A$2:$A$10</c:f>
              <c:strCache>
                <c:ptCount val="9"/>
                <c:pt idx="0">
                  <c:v>Аркаулово</c:v>
                </c:pt>
                <c:pt idx="1">
                  <c:v>Еланыш</c:v>
                </c:pt>
                <c:pt idx="2">
                  <c:v>МСШ 1</c:v>
                </c:pt>
                <c:pt idx="3">
                  <c:v>Тат. Малояз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'Лист1'!$E$2:$E$10</c:f>
              <c:numCache>
                <c:formatCode>0%</c:formatCode>
                <c:ptCount val="9"/>
                <c:pt idx="0" formatCode="0.00%">
                  <c:v>8.3300000000000041E-2</c:v>
                </c:pt>
                <c:pt idx="1">
                  <c:v>0</c:v>
                </c:pt>
                <c:pt idx="2" formatCode="0.00%">
                  <c:v>0.16120000000000001</c:v>
                </c:pt>
                <c:pt idx="3">
                  <c:v>0</c:v>
                </c:pt>
                <c:pt idx="4">
                  <c:v>0.2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strRef>
              <c:f>'Лист1'!$F$1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'Лист1'!$A$2:$A$10</c:f>
              <c:strCache>
                <c:ptCount val="9"/>
                <c:pt idx="0">
                  <c:v>Аркаулово</c:v>
                </c:pt>
                <c:pt idx="1">
                  <c:v>Еланыш</c:v>
                </c:pt>
                <c:pt idx="2">
                  <c:v>МСШ 1</c:v>
                </c:pt>
                <c:pt idx="3">
                  <c:v>Тат. Малояз</c:v>
                </c:pt>
                <c:pt idx="4">
                  <c:v>Мечетлино</c:v>
                </c:pt>
                <c:pt idx="5">
                  <c:v>Ахуново</c:v>
                </c:pt>
                <c:pt idx="6">
                  <c:v>Мещегарово</c:v>
                </c:pt>
                <c:pt idx="7">
                  <c:v>Шарипово</c:v>
                </c:pt>
                <c:pt idx="8">
                  <c:v>Яхъя</c:v>
                </c:pt>
              </c:strCache>
            </c:strRef>
          </c:cat>
          <c:val>
            <c:numRef>
              <c:f>'Лист1'!$F$2:$F$10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 formatCode="0.00%">
                  <c:v>9.6700000000000022E-2</c:v>
                </c:pt>
                <c:pt idx="3">
                  <c:v>0</c:v>
                </c:pt>
                <c:pt idx="4">
                  <c:v>0</c:v>
                </c:pt>
                <c:pt idx="5" formatCode="0.00%">
                  <c:v>7.690000000000001E-2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72608"/>
        <c:axId val="43174144"/>
      </c:barChart>
      <c:catAx>
        <c:axId val="43172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43174144"/>
        <c:crosses val="autoZero"/>
        <c:auto val="1"/>
        <c:lblAlgn val="ctr"/>
        <c:lblOffset val="100"/>
        <c:noMultiLvlLbl val="0"/>
      </c:catAx>
      <c:valAx>
        <c:axId val="4317414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.00%" sourceLinked="1"/>
        <c:majorTickMark val="none"/>
        <c:minorTickMark val="none"/>
        <c:tickLblPos val="nextTo"/>
        <c:crossAx val="43172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Сформированость читательской грамотности 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'Лист1'!$A$2:$A$6</c:f>
              <c:strCache>
                <c:ptCount val="5"/>
                <c:pt idx="0">
                  <c:v>недостаточный</c:v>
                </c:pt>
                <c:pt idx="1">
                  <c:v>низкий</c:v>
                </c:pt>
                <c:pt idx="2">
                  <c:v>средний 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'Лист1'!$B$2:$B$6</c:f>
              <c:numCache>
                <c:formatCode>0.00%</c:formatCode>
                <c:ptCount val="5"/>
                <c:pt idx="0">
                  <c:v>0.27100000000000002</c:v>
                </c:pt>
                <c:pt idx="1">
                  <c:v>0.39250000000000052</c:v>
                </c:pt>
                <c:pt idx="2">
                  <c:v>0.21490000000000026</c:v>
                </c:pt>
                <c:pt idx="3">
                  <c:v>8.4100000000000022E-2</c:v>
                </c:pt>
                <c:pt idx="4">
                  <c:v>3.7300000000000041E-2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070208"/>
        <c:axId val="43071744"/>
      </c:lineChart>
      <c:catAx>
        <c:axId val="43070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43071744"/>
        <c:crosses val="autoZero"/>
        <c:auto val="1"/>
        <c:lblAlgn val="ctr"/>
        <c:lblOffset val="100"/>
        <c:noMultiLvlLbl val="0"/>
      </c:catAx>
      <c:valAx>
        <c:axId val="4307174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307020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993874214354572E-17"/>
                  <c:y val="-0.3495320682507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195613185836567E-2"/>
                  <c:y val="-0.40182426743786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984332806558927E-3"/>
                  <c:y val="-0.41558537248710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Задание № 1 (Воспринимать, 
понимать 
содержание текста)</c:v>
                </c:pt>
                <c:pt idx="1">
                  <c:v>Задание № 3 (Использовать, 
извлекать 
информацию)
</c:v>
                </c:pt>
                <c:pt idx="2">
                  <c:v>Задание № 8 (Воспринимать, 
понимать 
содержание текста)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0.34570000000000001</c:v>
                </c:pt>
                <c:pt idx="1">
                  <c:v>0.41120000000000001</c:v>
                </c:pt>
                <c:pt idx="2">
                  <c:v>0.48590000000000028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3119744"/>
        <c:axId val="43121280"/>
        <c:axId val="0"/>
      </c:bar3DChart>
      <c:catAx>
        <c:axId val="43119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43121280"/>
        <c:crosses val="autoZero"/>
        <c:auto val="1"/>
        <c:lblAlgn val="ctr"/>
        <c:lblOffset val="100"/>
        <c:noMultiLvlLbl val="0"/>
      </c:catAx>
      <c:valAx>
        <c:axId val="4312128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43119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9.72850823156913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33,64%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19446567890518E-2"/>
                  <c:y val="-7.56661751344266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66,35%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Сформирована</c:v>
                </c:pt>
                <c:pt idx="1">
                  <c:v>Не сформирована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0.21490000000000017</c:v>
                </c:pt>
                <c:pt idx="1">
                  <c:v>0.3925000000000004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0698496"/>
        <c:axId val="110700032"/>
        <c:axId val="0"/>
      </c:bar3DChart>
      <c:catAx>
        <c:axId val="110698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0700032"/>
        <c:crosses val="autoZero"/>
        <c:auto val="1"/>
        <c:lblAlgn val="ctr"/>
        <c:lblOffset val="100"/>
        <c:noMultiLvlLbl val="0"/>
      </c:catAx>
      <c:valAx>
        <c:axId val="11070003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110698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E4898-BC70-488F-BC30-515824DFB00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A873E-1812-49D7-B069-7A04C604F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E4898-BC70-488F-BC30-515824DFB00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A873E-1812-49D7-B069-7A04C604F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E4898-BC70-488F-BC30-515824DFB00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A873E-1812-49D7-B069-7A04C604F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E4898-BC70-488F-BC30-515824DFB00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A873E-1812-49D7-B069-7A04C604F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E4898-BC70-488F-BC30-515824DFB00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A873E-1812-49D7-B069-7A04C604F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E4898-BC70-488F-BC30-515824DFB00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A873E-1812-49D7-B069-7A04C604F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E4898-BC70-488F-BC30-515824DFB00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A873E-1812-49D7-B069-7A04C604F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E4898-BC70-488F-BC30-515824DFB00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A873E-1812-49D7-B069-7A04C604F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E4898-BC70-488F-BC30-515824DFB00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A873E-1812-49D7-B069-7A04C604F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E4898-BC70-488F-BC30-515824DFB00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A873E-1812-49D7-B069-7A04C604F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E4898-BC70-488F-BC30-515824DFB00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AA873E-1812-49D7-B069-7A04C604F2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4E4898-BC70-488F-BC30-515824DFB00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AA873E-1812-49D7-B069-7A04C604F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356992"/>
            <a:ext cx="8183880" cy="51125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      Повестка дня: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100" b="1" dirty="0" smtClean="0">
                <a:solidFill>
                  <a:schemeClr val="tx1"/>
                </a:solidFill>
              </a:rPr>
              <a:t>1. Всероссийская онлайн-олимпиада по финансовой грамотности и предпринимательству.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2. Статистика по выполнению банка заданий на платформе РЭШ.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3. Итоги республиканского мониторинга по формированию ФГ обучающихся 8-х классов.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4. Разное.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464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4842" y="682113"/>
            <a:ext cx="655272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МОБУ СОШ с. Аркаулово имени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Баика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Айдара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38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7554"/>
            <a:ext cx="8208912" cy="52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476672"/>
            <a:ext cx="278961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МОБУ СОШ с. Лагерево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07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1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404664"/>
            <a:ext cx="302433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МОБУ СОШ с.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Лаклы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15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3" y="908719"/>
            <a:ext cx="8089015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404664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МБОУ БГ с. Малояз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19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92888" cy="45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404664"/>
            <a:ext cx="302909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МОБУ СОШ № 1с. Малояз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49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7" y="1052736"/>
            <a:ext cx="814664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76672"/>
            <a:ext cx="344530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МОБУ СОШ с. Мурсалимкино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62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648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04664"/>
            <a:ext cx="590465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филиал МОБУ СОШ с.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Лаклы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- СОШ с.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Насибаш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35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705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476672"/>
            <a:ext cx="60486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МОБУ СОШ имени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Алибаева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С.А. с.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Терменево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71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0516"/>
            <a:ext cx="7920879" cy="470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04664"/>
            <a:ext cx="6264696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МОБУ СОШ имени генерал-лейтенанта полиции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А.Ф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Ахметханова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 Турналы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06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2051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476672"/>
            <a:ext cx="281737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МОБУ СОШ с.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Янгантау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7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136904" cy="18002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обучающихся с 1 по 9 классы –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2987 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8352928" cy="187220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обучающихся, принявших участие в Олимпиаде –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17,24%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548680"/>
            <a:ext cx="274934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МОБУ ООШ с.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Еланыш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3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6786"/>
            <a:ext cx="8208912" cy="483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404664"/>
            <a:ext cx="51845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филиал МОБУ СОШ с.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Алькино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- ООШ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с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Ишимбаево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5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4" y="959562"/>
            <a:ext cx="8155243" cy="491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548680"/>
            <a:ext cx="300569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МОБУ ООШ с.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Мечетлино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61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6615"/>
            <a:ext cx="8280921" cy="475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97185"/>
            <a:ext cx="630899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филиал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МОБУ СОШ имени генерал-лейтенанта полиции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А.Ф.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Ахметханова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с. Турналы - ООШ с. Мещегарово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85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8" y="1134094"/>
            <a:ext cx="8227938" cy="49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287" y="404664"/>
            <a:ext cx="5886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филиал МОБУ СОШ с. Аркаулово имени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Баика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Айдара – 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ООШ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с. Таймеево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1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4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476672"/>
            <a:ext cx="554461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филиал МОБУ СОШ с.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Алькино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-ООШ д.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Яхъя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86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6" y="1268760"/>
            <a:ext cx="807924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19" y="539330"/>
            <a:ext cx="558891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609850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МР Салаватский район Республики Башкортостан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6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80728"/>
            <a:ext cx="784887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Филиал МОБУ СОШ с. </a:t>
            </a:r>
            <a:r>
              <a:rPr lang="ru-RU" sz="2800" dirty="0" err="1">
                <a:latin typeface="Times New Roman"/>
                <a:ea typeface="Times New Roman"/>
              </a:rPr>
              <a:t>Алькино</a:t>
            </a:r>
            <a:r>
              <a:rPr lang="ru-RU" sz="2800" dirty="0">
                <a:latin typeface="Times New Roman"/>
                <a:ea typeface="Times New Roman"/>
              </a:rPr>
              <a:t>-ООШ д. </a:t>
            </a:r>
            <a:r>
              <a:rPr lang="ru-RU" sz="2800" dirty="0" err="1">
                <a:latin typeface="Times New Roman"/>
                <a:ea typeface="Times New Roman"/>
              </a:rPr>
              <a:t>Яхъя</a:t>
            </a:r>
            <a:r>
              <a:rPr lang="ru-RU" sz="2800" dirty="0">
                <a:latin typeface="Times New Roman"/>
                <a:ea typeface="Times New Roman"/>
              </a:rPr>
              <a:t>, МОБУ </a:t>
            </a:r>
            <a:r>
              <a:rPr lang="ru-RU" sz="2800" dirty="0" smtClean="0">
                <a:latin typeface="Times New Roman"/>
                <a:ea typeface="Times New Roman"/>
              </a:rPr>
              <a:t>СОШ с</a:t>
            </a:r>
            <a:r>
              <a:rPr lang="ru-RU" sz="2800" dirty="0">
                <a:latin typeface="Times New Roman"/>
                <a:ea typeface="Times New Roman"/>
              </a:rPr>
              <a:t>. Аркаулово имени </a:t>
            </a:r>
            <a:r>
              <a:rPr lang="ru-RU" sz="2800" dirty="0" err="1">
                <a:latin typeface="Times New Roman"/>
                <a:ea typeface="Times New Roman"/>
              </a:rPr>
              <a:t>Баика</a:t>
            </a:r>
            <a:r>
              <a:rPr lang="ru-RU" sz="2800" dirty="0">
                <a:latin typeface="Times New Roman"/>
                <a:ea typeface="Times New Roman"/>
              </a:rPr>
              <a:t> Айдара, МОБУ СОШ с. Лагерево, МОБУ СОШ с </a:t>
            </a:r>
            <a:r>
              <a:rPr lang="ru-RU" sz="2800" dirty="0" err="1">
                <a:latin typeface="Times New Roman"/>
                <a:ea typeface="Times New Roman"/>
              </a:rPr>
              <a:t>Лаклы</a:t>
            </a:r>
            <a:r>
              <a:rPr lang="ru-RU" sz="2800" dirty="0">
                <a:latin typeface="Times New Roman"/>
                <a:ea typeface="Times New Roman"/>
              </a:rPr>
              <a:t>, МОБУ СОШ имени </a:t>
            </a:r>
            <a:r>
              <a:rPr lang="ru-RU" sz="2800" dirty="0" err="1">
                <a:latin typeface="Times New Roman"/>
                <a:ea typeface="Times New Roman"/>
              </a:rPr>
              <a:t>Алибаева</a:t>
            </a:r>
            <a:r>
              <a:rPr lang="ru-RU" sz="2800" dirty="0">
                <a:latin typeface="Times New Roman"/>
                <a:ea typeface="Times New Roman"/>
              </a:rPr>
              <a:t> С.А. с. </a:t>
            </a:r>
            <a:r>
              <a:rPr lang="ru-RU" sz="2800" dirty="0" err="1">
                <a:latin typeface="Times New Roman"/>
                <a:ea typeface="Times New Roman"/>
              </a:rPr>
              <a:t>Терменево</a:t>
            </a:r>
            <a:r>
              <a:rPr lang="ru-RU" sz="2800" dirty="0">
                <a:latin typeface="Times New Roman"/>
                <a:ea typeface="Times New Roman"/>
              </a:rPr>
              <a:t> показывают 100% результаты в РЭШ по состоянию на 22.03.2024 года. </a:t>
            </a:r>
            <a:r>
              <a:rPr lang="ru-RU" dirty="0">
                <a:latin typeface="Times New Roman"/>
                <a:ea typeface="Times New Roman"/>
              </a:rPr>
              <a:t>	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56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1"/>
            <a:ext cx="7344816" cy="4836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Доля обучающихся, прошедших диагностические работы в РЭШ </a:t>
            </a:r>
            <a:r>
              <a:rPr lang="ru-RU" sz="2400" dirty="0" smtClean="0">
                <a:latin typeface="Times New Roman"/>
                <a:ea typeface="Times New Roman"/>
              </a:rPr>
              <a:t>на 99</a:t>
            </a:r>
            <a:r>
              <a:rPr lang="ru-RU" sz="2400" dirty="0">
                <a:latin typeface="Times New Roman"/>
                <a:ea typeface="Times New Roman"/>
              </a:rPr>
              <a:t>%: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МОБУ СОШ имени генерал-лейтенанта полиции А.Ф. </a:t>
            </a:r>
            <a:r>
              <a:rPr lang="ru-RU" sz="2400" dirty="0" err="1" smtClean="0">
                <a:latin typeface="Times New Roman"/>
                <a:ea typeface="Times New Roman"/>
              </a:rPr>
              <a:t>Ахметханова</a:t>
            </a:r>
            <a:r>
              <a:rPr lang="ru-RU" sz="2400" dirty="0" smtClean="0">
                <a:latin typeface="Times New Roman"/>
                <a:ea typeface="Times New Roman"/>
              </a:rPr>
              <a:t> с</a:t>
            </a:r>
            <a:r>
              <a:rPr lang="ru-RU" sz="2400" dirty="0">
                <a:latin typeface="Times New Roman"/>
                <a:ea typeface="Times New Roman"/>
              </a:rPr>
              <a:t>. Турналы – 99,45% (на 15.03.2024 года – 99,43%).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МОБУ СОШ с. Мурсалимкино – 99,61% (на 15.03.2024 года – 99,80%);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МОБУ СОШ № 1с. Малояз – 99,31% (на 15.03.2024 года – 99,31%);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МОБУ ООШ с. </a:t>
            </a:r>
            <a:r>
              <a:rPr lang="ru-RU" sz="2400" dirty="0" err="1">
                <a:latin typeface="Times New Roman"/>
                <a:ea typeface="Times New Roman"/>
              </a:rPr>
              <a:t>Мечетлино</a:t>
            </a:r>
            <a:r>
              <a:rPr lang="ru-RU" sz="2400" dirty="0">
                <a:latin typeface="Times New Roman"/>
                <a:ea typeface="Times New Roman"/>
              </a:rPr>
              <a:t> – 99,06% (на 15.03.2024 года – 99,05%).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5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764704"/>
            <a:ext cx="74888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Доля обучающихся, прошедших работу в РЭШ на 97-98% в следующих общеобразовательных организациях</a:t>
            </a:r>
            <a:r>
              <a:rPr lang="ru-RU" sz="2400" dirty="0" smtClean="0">
                <a:latin typeface="Times New Roman"/>
                <a:ea typeface="Times New Roman"/>
              </a:rPr>
              <a:t>: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МБОУ БГ с. Малояз – 98,71% (на 15.03.2024 года – 98,68%);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филиал МОБУ СОШ с. </a:t>
            </a:r>
            <a:r>
              <a:rPr lang="ru-RU" sz="2400" dirty="0" err="1">
                <a:latin typeface="Times New Roman"/>
                <a:ea typeface="Times New Roman"/>
              </a:rPr>
              <a:t>Алькино</a:t>
            </a:r>
            <a:r>
              <a:rPr lang="ru-RU" sz="2400" dirty="0">
                <a:latin typeface="Times New Roman"/>
                <a:ea typeface="Times New Roman"/>
              </a:rPr>
              <a:t> - ООШ с. </a:t>
            </a:r>
            <a:r>
              <a:rPr lang="ru-RU" sz="2400" dirty="0" err="1">
                <a:latin typeface="Times New Roman"/>
                <a:ea typeface="Times New Roman"/>
              </a:rPr>
              <a:t>Ишимбаево</a:t>
            </a:r>
            <a:r>
              <a:rPr lang="ru-RU" sz="2400" dirty="0">
                <a:latin typeface="Times New Roman"/>
                <a:ea typeface="Times New Roman"/>
              </a:rPr>
              <a:t> – 98,53% (на 15.03.2024 года – 98,53%);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МОБУ ООШ с. </a:t>
            </a:r>
            <a:r>
              <a:rPr lang="ru-RU" sz="2400" dirty="0" err="1">
                <a:latin typeface="Times New Roman"/>
                <a:ea typeface="Times New Roman"/>
              </a:rPr>
              <a:t>Еланыш</a:t>
            </a:r>
            <a:r>
              <a:rPr lang="ru-RU" sz="2400" dirty="0">
                <a:latin typeface="Times New Roman"/>
                <a:ea typeface="Times New Roman"/>
              </a:rPr>
              <a:t> – 98,48% (на 15.03.2024 года – 98,41%);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филиал МОБУ СОШ с. </a:t>
            </a:r>
            <a:r>
              <a:rPr lang="ru-RU" sz="2400" dirty="0" err="1">
                <a:latin typeface="Times New Roman"/>
                <a:ea typeface="Times New Roman"/>
              </a:rPr>
              <a:t>Лаклы</a:t>
            </a:r>
            <a:r>
              <a:rPr lang="ru-RU" sz="2400" dirty="0">
                <a:latin typeface="Times New Roman"/>
                <a:ea typeface="Times New Roman"/>
              </a:rPr>
              <a:t> – СОШ с. </a:t>
            </a:r>
            <a:r>
              <a:rPr lang="ru-RU" sz="2400" dirty="0" err="1">
                <a:latin typeface="Times New Roman"/>
                <a:ea typeface="Times New Roman"/>
              </a:rPr>
              <a:t>Насибаш</a:t>
            </a:r>
            <a:r>
              <a:rPr lang="ru-RU" sz="2400" dirty="0">
                <a:latin typeface="Times New Roman"/>
                <a:ea typeface="Times New Roman"/>
              </a:rPr>
              <a:t> – 97,42% (на15.03.2024 года – 97,32%).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17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62177"/>
              </p:ext>
            </p:extLst>
          </p:nvPr>
        </p:nvGraphicFramePr>
        <p:xfrm>
          <a:off x="503238" y="558975"/>
          <a:ext cx="8183561" cy="5606325"/>
        </p:xfrm>
        <a:graphic>
          <a:graphicData uri="http://schemas.openxmlformats.org/drawingml/2006/table">
            <a:tbl>
              <a:tblPr/>
              <a:tblGrid>
                <a:gridCol w="6983012"/>
                <a:gridCol w="1200549"/>
              </a:tblGrid>
              <a:tr h="2242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образовательной организации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участников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 по муниципалитету на 24.03.2024 (включительно)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средняя общеобразовательная школа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№1 села Малояз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 Республики Башкортостан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"Основная общеобразовательная школа" деревни Урманчино филиал муниципального общеобразовательного бюджетного учреждения "Средняя общеобразовательная школа"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села Лаклы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средняя общеобразовательная школа села Мурсалимкино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"Основная общеобразовательная школа" села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Ишимбаево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муниципального района Салаватский район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образовательное бюджетное учреждение "Средняя общеобразовательная школа" села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Лагерево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"Средняя общеобразовательная школа" сел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 Лаклы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бюджетное общеобразовательное учреждение "Башкирская гимназия" с.Малояз муниципального района Салаватский район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"Основная общеобразовательная школа" села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Мечетлино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"Основная общеобразовательная школа" села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Мещегарово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"Начальная общеобразовательная школа" деревни Миндишево филиал муниципального общеобразовательного бюджетного учреждения "Основная общеобразовательная школа" села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Ишимбаево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"Средняя общеобразовательная школа" села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Мурсалимкино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"Основная общеобразовательная школа" села 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ервомайский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261" marR="8261" marT="8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0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99288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	</a:t>
            </a:r>
            <a:r>
              <a:rPr lang="ru-RU" sz="2400" dirty="0" smtClean="0">
                <a:latin typeface="Times New Roman"/>
                <a:ea typeface="Times New Roman"/>
              </a:rPr>
              <a:t>Доля </a:t>
            </a:r>
            <a:r>
              <a:rPr lang="ru-RU" sz="2400" dirty="0">
                <a:latin typeface="Times New Roman"/>
                <a:ea typeface="Times New Roman"/>
              </a:rPr>
              <a:t>обучающихся МОБУ СОШ с. </a:t>
            </a:r>
            <a:r>
              <a:rPr lang="ru-RU" sz="2400" dirty="0" err="1">
                <a:latin typeface="Times New Roman"/>
                <a:ea typeface="Times New Roman"/>
              </a:rPr>
              <a:t>Алькино</a:t>
            </a:r>
            <a:r>
              <a:rPr lang="ru-RU" sz="2400" dirty="0">
                <a:latin typeface="Times New Roman"/>
                <a:ea typeface="Times New Roman"/>
              </a:rPr>
              <a:t>, прошедших работу в РЭШ, составляет 94,05% (на 15.03.2024 года – 93,92%).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	Доля обучающихся, прошедших работу в РЭШ на 92%, в следующих общеобразовательных организациях: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филиал МОБУ СОШ с. Аркаулово имени </a:t>
            </a:r>
            <a:r>
              <a:rPr lang="ru-RU" sz="2400" dirty="0" err="1">
                <a:latin typeface="Times New Roman"/>
                <a:ea typeface="Times New Roman"/>
              </a:rPr>
              <a:t>Баика</a:t>
            </a:r>
            <a:r>
              <a:rPr lang="ru-RU" sz="2400" dirty="0">
                <a:latin typeface="Times New Roman"/>
                <a:ea typeface="Times New Roman"/>
              </a:rPr>
              <a:t> Айдара – ООШ с. Таймеево -  92,78% (на 15.03.2024 года – 97,42%);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филиал МОБУ СОШ имени генерал-лейтенанта полиции А.Ф. </a:t>
            </a:r>
            <a:r>
              <a:rPr lang="ru-RU" sz="2400" dirty="0" err="1" smtClean="0">
                <a:latin typeface="Times New Roman"/>
                <a:ea typeface="Times New Roman"/>
              </a:rPr>
              <a:t>Ахметханова</a:t>
            </a:r>
            <a:r>
              <a:rPr lang="ru-RU" sz="2400" dirty="0" smtClean="0">
                <a:latin typeface="Times New Roman"/>
                <a:ea typeface="Times New Roman"/>
              </a:rPr>
              <a:t> с</a:t>
            </a:r>
            <a:r>
              <a:rPr lang="ru-RU" sz="2400" dirty="0">
                <a:latin typeface="Times New Roman"/>
                <a:ea typeface="Times New Roman"/>
              </a:rPr>
              <a:t>. Турналы – ООШ с. Мещегарово – 92,44% (на 15.03.2024 года – 92,71%);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МОБУ СОШ с. </a:t>
            </a:r>
            <a:r>
              <a:rPr lang="ru-RU" sz="2400" dirty="0" err="1">
                <a:latin typeface="Times New Roman"/>
                <a:ea typeface="Times New Roman"/>
              </a:rPr>
              <a:t>Янгантау</a:t>
            </a:r>
            <a:r>
              <a:rPr lang="ru-RU" sz="2400" dirty="0">
                <a:latin typeface="Times New Roman"/>
                <a:ea typeface="Times New Roman"/>
              </a:rPr>
              <a:t> – 92,32% (на 15.03.2024 года – 91,10%).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64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64704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Решение: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099240" cy="4464496"/>
          </a:xfrm>
        </p:spPr>
        <p:txBody>
          <a:bodyPr>
            <a:normAutofit/>
          </a:bodyPr>
          <a:lstStyle/>
          <a:p>
            <a:pPr marL="379476" indent="-342900"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отработать </a:t>
            </a:r>
            <a:r>
              <a:rPr lang="ru-RU" dirty="0">
                <a:solidFill>
                  <a:schemeClr val="tx1"/>
                </a:solidFill>
              </a:rPr>
              <a:t>механизм выполнения обучающимися всех работ, подготовленных учителем, проверки данных работ, а также обеспечить использование электронного банка заданий на портале РЭШ всеми </a:t>
            </a:r>
            <a:r>
              <a:rPr lang="ru-RU" dirty="0" smtClean="0">
                <a:solidFill>
                  <a:schemeClr val="tx1"/>
                </a:solidFill>
              </a:rPr>
              <a:t>общеобразовательными организациями;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marL="379476" indent="-342900"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организовать </a:t>
            </a:r>
            <a:r>
              <a:rPr lang="ru-RU" dirty="0">
                <a:solidFill>
                  <a:schemeClr val="tx1"/>
                </a:solidFill>
              </a:rPr>
              <a:t>работу по осуществлению систематического контроля со стороны администрации общеобразовательных организаций за использованием учителями-предметниками открытого электронного банка заданий на портале 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https://fg.resh.edu.ru</a:t>
            </a:r>
            <a:r>
              <a:rPr lang="ru-RU" dirty="0">
                <a:solidFill>
                  <a:schemeClr val="tx1"/>
                </a:solidFill>
              </a:rPr>
              <a:t> автоматизированной системы «Российская электронная школа» (далее – портал РЭШ, РЭШ).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3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80728"/>
            <a:ext cx="8183880" cy="4392488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Итоги республиканского мониторинга 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b="1" dirty="0" smtClean="0">
                <a:solidFill>
                  <a:srgbClr val="002060"/>
                </a:solidFill>
              </a:rPr>
              <a:t> функциональной грамотности обучающихся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8</a:t>
            </a:r>
            <a:r>
              <a:rPr lang="ru-RU" b="1" dirty="0" smtClean="0">
                <a:solidFill>
                  <a:srgbClr val="002060"/>
                </a:solidFill>
              </a:rPr>
              <a:t>-х классов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18356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712"/>
                <a:gridCol w="1636712"/>
                <a:gridCol w="1636712"/>
                <a:gridCol w="1636712"/>
                <a:gridCol w="1636712"/>
              </a:tblGrid>
              <a:tr h="836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MS Mincho"/>
                          <a:cs typeface="Times New Roman"/>
                        </a:rPr>
                        <a:t>Недостаточный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MS Mincho"/>
                          <a:cs typeface="Times New Roman"/>
                        </a:rPr>
                        <a:t>Низкий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MS Mincho"/>
                          <a:cs typeface="Times New Roman"/>
                        </a:rPr>
                        <a:t> Средний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MS Mincho"/>
                          <a:cs typeface="Times New Roman"/>
                        </a:rPr>
                        <a:t>Повышенный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MS Mincho"/>
                          <a:cs typeface="Times New Roman"/>
                        </a:rPr>
                        <a:t>Высокий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0-4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(0%-24%)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5-8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(25%-49%)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9-10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(50%-64%)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11-13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MS Mincho"/>
                          <a:cs typeface="Times New Roman"/>
                        </a:rPr>
                        <a:t>(65%-79%)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14-16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MS Mincho"/>
                          <a:cs typeface="Times New Roman"/>
                        </a:rPr>
                        <a:t>(80%-100%)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35696" y="76470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Критерии оценивания  заданий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77427"/>
              </p:ext>
            </p:extLst>
          </p:nvPr>
        </p:nvGraphicFramePr>
        <p:xfrm>
          <a:off x="683567" y="332655"/>
          <a:ext cx="7704858" cy="5688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234"/>
                <a:gridCol w="585430"/>
                <a:gridCol w="682432"/>
                <a:gridCol w="601253"/>
                <a:gridCol w="764295"/>
                <a:gridCol w="877804"/>
                <a:gridCol w="877804"/>
                <a:gridCol w="877804"/>
                <a:gridCol w="487745"/>
                <a:gridCol w="487057"/>
              </a:tblGrid>
              <a:tr h="17263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ОО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Кол-во обуч-ся по списку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Кол-во направленных ответов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Кол-во полученных результатов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Доля обуч-ся, выполнивших работу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Сформированность математической грамотности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Недостаточный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Низкий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Средний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Повышенный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Высокий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8908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МОБУ СОШ 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Аркаулово имени Баика Айдара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35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68,57%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16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264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(66,66%)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(25%)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(8,33%)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9590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МОБУ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Еланыш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85,71%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172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(83,33%)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(16,66%)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8908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МОБУ СОШ 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№ 1 с. Малояз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75,60%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14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11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175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(45,16%)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(35,48%)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(19,35%)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10815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СОШ № 1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Малояз -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Татарский Малояз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83,33%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509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(80%)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(20%)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8908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МОБУ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Мечетлино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90,90%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8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(100%)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17817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Мечетлино - СОШ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д. Ахуново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279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(76,92%)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(7,69%)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(15,38%)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15715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СОШ имени генерал -лейненанта полиции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А.Ф.Ахметханова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Турналы-ООШ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Мещегарово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9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9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88,88%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906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(100%)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8908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СОШ имени генерал-лейненанта полиции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А.Ф. Ахметханова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Турналы-ООШ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Шарипово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887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(66,66%)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(33,33%)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17817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СОШ с. Алькино -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д. Яхъя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1 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267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(71,42%)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(14,28%)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(14,28%)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9799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ИТОГО: 9 школ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131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114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81,67%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  <a:tr h="169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69,15%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20,56%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10,28%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 dirty="0">
                          <a:effectLst/>
                        </a:rPr>
                        <a:t>0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66" marR="2766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4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43608" y="836712"/>
          <a:ext cx="66967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83568" y="620688"/>
          <a:ext cx="770485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60068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Математическая грамотность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988840"/>
            <a:ext cx="7772400" cy="261059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71600" y="1916832"/>
          <a:ext cx="70567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739200" cy="417646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Задания по математической грамотности распределены следующим образом:  № 2, № 6, № 7, № 11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 Формулировать ситуацию на языке математики;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 Рассуждать в процессе математического моделирования ситуации.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71600" y="836712"/>
          <a:ext cx="69847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319476"/>
              </p:ext>
            </p:extLst>
          </p:nvPr>
        </p:nvGraphicFramePr>
        <p:xfrm>
          <a:off x="611560" y="692693"/>
          <a:ext cx="8064896" cy="5472605"/>
        </p:xfrm>
        <a:graphic>
          <a:graphicData uri="http://schemas.openxmlformats.org/drawingml/2006/table">
            <a:tbl>
              <a:tblPr/>
              <a:tblGrid>
                <a:gridCol w="6881755"/>
                <a:gridCol w="1183141"/>
              </a:tblGrid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"Начальная общеобразовательная школа" деревни Саргамыш филиал муниципального общеобразовательного бюджетного учреждения "Средняя общеобразовательная школа" села Мещегарово муниципального района Салаватский район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"Основная общеобразовательная школа" села 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Таймеево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"Основная общеобразовательная школа" села 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Татарский Малояз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филиал муниципального общеобразовательного бюджетного учреждения "Средняя общеобразовательная школа №1" села Малояз муниципального района Салаватский район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"Средняя общеобразовательная школа села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Терменево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 муниципального района Салаватский район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"Основная общеобразовательная школа" села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Урмантау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"Алькино-начальная общеобразовательная школа" деревни Юлаево филиал муниципального общеобразовательного бюджетного учреждения "Средняя общеобразовательная школа" села муниципального района Салаватский район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образовательное бюджетное учреждение "Основная общеобразовательная школа" деревни 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Яхъя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средняя общеобразовательная школа села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Насибаш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 Республики Башкортостан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основная общеобразовательная школа 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с. Еланыш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 Республики Башкортостан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средняя общеобразовательная школа села 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Янгантау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 Республики Башкортостан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"Основная общеобразовательная школа"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д.2-е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Идельбаево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 Республики Башкортостан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"Средняя общеобразовательная школа" села 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Алькино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муниципального района Салаватский район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"Средняя общеобразовательная школа" села 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Аркаулово имени Баика Айдара муниципального района Салаватский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Муниципальное общеобразовательное бюджетное учреждение средняя общеобразовательная школа имени генерал-лейтенанта полиции А.Ф. Ахметханова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с. Турналы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220" marR="7220" marT="72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1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2708920"/>
            <a:ext cx="77724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err="1" smtClean="0"/>
              <a:t>Сформированность</a:t>
            </a:r>
            <a:r>
              <a:rPr lang="ru-RU" sz="3600" i="1" dirty="0" smtClean="0"/>
              <a:t> математической грамотности, февраль 2024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6257488"/>
              </p:ext>
            </p:extLst>
          </p:nvPr>
        </p:nvGraphicFramePr>
        <p:xfrm>
          <a:off x="827584" y="1844824"/>
          <a:ext cx="70567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510055"/>
              </p:ext>
            </p:extLst>
          </p:nvPr>
        </p:nvGraphicFramePr>
        <p:xfrm>
          <a:off x="899591" y="590316"/>
          <a:ext cx="7416824" cy="5437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649"/>
                <a:gridCol w="562391"/>
                <a:gridCol w="655575"/>
                <a:gridCol w="577588"/>
                <a:gridCol w="734214"/>
                <a:gridCol w="753380"/>
                <a:gridCol w="753380"/>
                <a:gridCol w="753380"/>
                <a:gridCol w="753380"/>
                <a:gridCol w="467887"/>
              </a:tblGrid>
              <a:tr h="16145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 dirty="0">
                          <a:effectLst/>
                        </a:rPr>
                        <a:t>ОО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Кол-во обуч-ся по списку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Кол-во направленных ответов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Кол-во полученных результатов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Доля обуч-ся, выполнивших работу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Сформированность математической грамотности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Недостаточный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Низкий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Средний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Повышенный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Высокий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836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МОБУ СОШ 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Аркаулово имени Баика Айдара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35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68,57%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25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41,66%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29,16%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20,83%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8,33%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8363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МОБУ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Еланыш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85,71%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161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33,33%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66,66%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836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МОБУ СОШ 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№ 1 с. Малояз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75,60%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166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12,90%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38,70%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22,58%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16,12%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9,67%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8524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СОШ № 1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Малояз -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Татарский Малояз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83,33%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493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8363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МОБУ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Мечетлино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 dirty="0">
                          <a:effectLst/>
                        </a:rPr>
                        <a:t>11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90,90%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141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8363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Мечетлино - СОШ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д. Ахуново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356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46,15%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46,15%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7,69%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1238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СОШ имени генерал -лейненанта полиции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А.Ф.Ахметханова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Турналы-ООШ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Мещегарово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9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9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88,88%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873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37,5%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12,5%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8363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СОШ имени генерал-лейненанта полиции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А.Ф. Ахметханова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Турналы-ООШ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Шарипово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834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66,66%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33,33%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12715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СОШ с. Алькино -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д. Яхъя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284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14,28%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42,85%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42,85%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8363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ИТОГО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131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114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81,67%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29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9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  <a:tr h="176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27,10%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39,25%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21,49%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8,41%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 dirty="0">
                          <a:effectLst/>
                        </a:rPr>
                        <a:t>3,73%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72" marR="271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8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Читательская грамотность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27584" y="1196752"/>
          <a:ext cx="7632848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55576" y="980728"/>
          <a:ext cx="756084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484784"/>
            <a:ext cx="7772400" cy="194421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- Воспринимать, понимать содержание текста;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- Использовать, извлекать информацию. 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052736"/>
            <a:ext cx="788207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Доля обучающихся, выполнивших задания по читательской грамотности, февраль 2024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43608" y="1412776"/>
          <a:ext cx="7056784" cy="461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2800" i="1" dirty="0" smtClean="0">
                <a:solidFill>
                  <a:schemeClr val="tx1"/>
                </a:solidFill>
              </a:rPr>
              <a:t> читательской грамотности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87158669"/>
              </p:ext>
            </p:extLst>
          </p:nvPr>
        </p:nvGraphicFramePr>
        <p:xfrm>
          <a:off x="827584" y="1700808"/>
          <a:ext cx="705678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30366"/>
              </p:ext>
            </p:extLst>
          </p:nvPr>
        </p:nvGraphicFramePr>
        <p:xfrm>
          <a:off x="683568" y="423447"/>
          <a:ext cx="7632847" cy="5675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410"/>
                <a:gridCol w="572699"/>
                <a:gridCol w="667588"/>
                <a:gridCol w="588177"/>
                <a:gridCol w="747673"/>
                <a:gridCol w="858712"/>
                <a:gridCol w="858712"/>
                <a:gridCol w="858712"/>
                <a:gridCol w="572025"/>
                <a:gridCol w="477139"/>
              </a:tblGrid>
              <a:tr h="1611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ОО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Кол-во обуч-ся по списку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Кол-во направленных ответов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Кол-во полученных результатов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Доля обуч-ся, выполнивших работу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Сформированность математической грамотности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Недостаточный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Низкий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Средний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Повышенный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Высокий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869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МОБУ СОШ 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Аркаулово имени Баика Айдара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35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68,57%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416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29,16%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16,66%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4,16%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8709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МОБУ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Еланыш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85,71%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86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33,33%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33,33%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33,33%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869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МОБУ СОШ 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№ 1 с. Малояз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75,60%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166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12,90%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54,38%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19,35%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6,45%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6,45%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9821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СОШ № 1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Малояз -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Татарский Малояз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83,33%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479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12378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МОБУ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Мечетлино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90,90%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120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8696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Мечетлино - СОШ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д. Ахуново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416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30,76%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53,84%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7,69%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7,69%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9774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СОШ имени генерал -лейненанта полиции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А.Ф.Ахметханова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Турналы-ООШ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Мещегарово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9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9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88,88%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897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62,5%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37,5%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8696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СОШ имени генерал-лейненанта полиции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А.Ф. Ахметханова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Турналы-ООШ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с. Шарипово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915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66,66%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33,33%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14650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Филиал МОБУ СОШ с. Алькино - ООШ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д. Яхъя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100%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264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14,28%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71,42%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14,28%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0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8898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ИТОГО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131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114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107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81,67%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51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  <a:tr h="171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33,64%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47,66%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12,14%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>
                          <a:effectLst/>
                        </a:rPr>
                        <a:t>4,67%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500" dirty="0">
                          <a:effectLst/>
                        </a:rPr>
                        <a:t>1,86%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68" marR="268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1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83568" y="692696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Естественнонаучная грамотность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99592" y="1628800"/>
          <a:ext cx="69847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37444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Онлайн-уроки обусловлены показателями эффективности мероприятий по повышению уровня финансовой грамотности населения Республики Башкортостан на 2021-2025 годы, утвержденными распоряжением Правительства Республики Башкортостан от 01 февраля 2021 года № 53-р.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9928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0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523176" cy="115212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325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ru-RU" sz="2000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Уровень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сформированности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функциональной грамотности обучающихся </a:t>
            </a:r>
            <a:r>
              <a:rPr lang="ru-RU" sz="20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8-х классов по направлениям, 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2024 г.</a:t>
            </a:r>
            <a:r>
              <a:rPr lang="ru-RU" sz="20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8" y="1628800"/>
            <a:ext cx="7899163" cy="400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5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83880" cy="45479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1.1. Провести анализ результатов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по направлениям функциональной грамотности обучающихся </a:t>
            </a:r>
          </a:p>
          <a:p>
            <a:pPr>
              <a:buNone/>
            </a:pPr>
            <a:r>
              <a:rPr lang="ru-RU" smtClean="0"/>
              <a:t>   8-х </a:t>
            </a:r>
            <a:r>
              <a:rPr lang="ru-RU" dirty="0" smtClean="0"/>
              <a:t>классов, их индивидуальных достижений на уровне школьных методических объединений.</a:t>
            </a:r>
          </a:p>
          <a:p>
            <a:endParaRPr lang="ru-RU" dirty="0" smtClean="0"/>
          </a:p>
          <a:p>
            <a:r>
              <a:rPr lang="ru-RU" dirty="0" smtClean="0"/>
              <a:t>1.2. Усилить работу по формированию функциональной грамотности обучающихся как в урочное, так и во внеурочное время.</a:t>
            </a:r>
          </a:p>
          <a:p>
            <a:endParaRPr lang="ru-RU" dirty="0" smtClean="0"/>
          </a:p>
          <a:p>
            <a:r>
              <a:rPr lang="ru-RU" dirty="0" smtClean="0"/>
              <a:t>1.3. Обеспечить проведение работы над ошибками обучающихся, разбора заданий с подробным объяснением путей решения.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00392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Исходя из вышеизложенного следует решение семинара: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099240" cy="4680520"/>
          </a:xfrm>
        </p:spPr>
        <p:txBody>
          <a:bodyPr>
            <a:normAutofit fontScale="62500" lnSpcReduction="20000"/>
          </a:bodyPr>
          <a:lstStyle/>
          <a:p>
            <a:pPr marL="493776" indent="-4572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100% участие обучающихся 1-9-х классов во Всероссийской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онлайн-олимпиаде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финансовой грамотности и предпринимательству в срок до 31 марта 2024 года на платформе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93776" indent="-4572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участие обучающихся и педагогических работников в республиканских конкурсах по функциональной грамотности.</a:t>
            </a:r>
          </a:p>
          <a:p>
            <a:pPr marL="493776" indent="-4572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Проконтролировать администрацией общеобразовательной организации выполнение заданий обучающимися и создание мероприятий учителями-предметниками по формированию функциональной грамотности на платформе «Российская электронная школа».</a:t>
            </a:r>
          </a:p>
          <a:p>
            <a:pPr marL="493776" indent="-4572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Проанализировать итоги республиканского мониторинга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ФГ обучающихся 8-х классов и довести информацию до учителей-предметников.</a:t>
            </a:r>
          </a:p>
          <a:p>
            <a:pPr marL="493776" indent="-457200" algn="l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работу с родителями (законными представителями) по вопросу обновления справки и предоставления документов на набор школьно-письменных принадлежностей будущим первоклассникам. </a:t>
            </a:r>
          </a:p>
          <a:p>
            <a:pPr marL="493776" indent="-457200" algn="l">
              <a:lnSpc>
                <a:spcPct val="170000"/>
              </a:lnSpc>
              <a:buFont typeface="Wingdings" pitchFamily="2" charset="2"/>
              <a:buChar char="v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3776" indent="-457200" algn="l">
              <a:buFont typeface="Wingdings" pitchFamily="2" charset="2"/>
              <a:buChar char="v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124744"/>
            <a:ext cx="7772400" cy="4032448"/>
          </a:xfrm>
        </p:spPr>
        <p:txBody>
          <a:bodyPr>
            <a:normAutofit/>
          </a:bodyPr>
          <a:lstStyle/>
          <a:p>
            <a:pPr algn="ctr" fontAlgn="base"/>
            <a:r>
              <a:rPr lang="ru-RU" dirty="0">
                <a:solidFill>
                  <a:srgbClr val="0070C0"/>
                </a:solidFill>
                <a:effectLst/>
                <a:latin typeface="PT Serif"/>
              </a:rPr>
              <a:t>Республиканский Конкурс на лучший кроссворд по «Основам финансовой грамотности»</a:t>
            </a:r>
            <a:br>
              <a:rPr lang="ru-RU" dirty="0">
                <a:solidFill>
                  <a:srgbClr val="0070C0"/>
                </a:solidFill>
                <a:effectLst/>
                <a:latin typeface="PT Serif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2132856"/>
            <a:ext cx="7772400" cy="3816424"/>
          </a:xfrm>
        </p:spPr>
        <p:txBody>
          <a:bodyPr>
            <a:normAutofit fontScale="90000"/>
          </a:bodyPr>
          <a:lstStyle/>
          <a:p>
            <a:pPr algn="just" fontAlgn="base"/>
            <a:r>
              <a:rPr lang="ru-RU" sz="2700" b="0" dirty="0" smtClean="0">
                <a:solidFill>
                  <a:srgbClr val="222222"/>
                </a:solidFill>
                <a:effectLst/>
                <a:latin typeface="Open Sans"/>
              </a:rPr>
              <a:t/>
            </a:r>
            <a:br>
              <a:rPr lang="ru-RU" sz="2700" b="0" dirty="0" smtClean="0">
                <a:solidFill>
                  <a:srgbClr val="222222"/>
                </a:solidFill>
                <a:effectLst/>
                <a:latin typeface="Open Sans"/>
              </a:rPr>
            </a:br>
            <a:r>
              <a:rPr lang="ru-RU" sz="2700" b="0" dirty="0">
                <a:solidFill>
                  <a:srgbClr val="222222"/>
                </a:solidFill>
                <a:effectLst/>
                <a:latin typeface="Open Sans"/>
              </a:rPr>
              <a:t/>
            </a:r>
            <a:br>
              <a:rPr lang="ru-RU" sz="2700" b="0" dirty="0">
                <a:solidFill>
                  <a:srgbClr val="222222"/>
                </a:solidFill>
                <a:effectLst/>
                <a:latin typeface="Open Sans"/>
              </a:rPr>
            </a:br>
            <a:r>
              <a:rPr lang="ru-RU" sz="2700" b="0" dirty="0" smtClean="0">
                <a:solidFill>
                  <a:srgbClr val="222222"/>
                </a:solidFill>
                <a:effectLst/>
                <a:latin typeface="Open Sans"/>
              </a:rPr>
              <a:t/>
            </a:r>
            <a:br>
              <a:rPr lang="ru-RU" sz="2700" b="0" dirty="0" smtClean="0">
                <a:solidFill>
                  <a:srgbClr val="222222"/>
                </a:solidFill>
                <a:effectLst/>
                <a:latin typeface="Open Sans"/>
              </a:rPr>
            </a:br>
            <a:r>
              <a:rPr lang="ru-RU" sz="2700" b="0" dirty="0">
                <a:solidFill>
                  <a:srgbClr val="222222"/>
                </a:solidFill>
                <a:effectLst/>
                <a:latin typeface="Open Sans"/>
              </a:rPr>
              <a:t/>
            </a:r>
            <a:br>
              <a:rPr lang="ru-RU" sz="2700" b="0" dirty="0">
                <a:solidFill>
                  <a:srgbClr val="222222"/>
                </a:solidFill>
                <a:effectLst/>
                <a:latin typeface="Open Sans"/>
              </a:rPr>
            </a:br>
            <a:r>
              <a:rPr lang="ru-RU" sz="2700" b="0" dirty="0" smtClean="0">
                <a:solidFill>
                  <a:srgbClr val="222222"/>
                </a:solidFill>
                <a:effectLst/>
                <a:latin typeface="Open Sans"/>
              </a:rPr>
              <a:t>С </a:t>
            </a:r>
            <a:r>
              <a:rPr lang="ru-RU" sz="2700" b="0" dirty="0">
                <a:solidFill>
                  <a:srgbClr val="222222"/>
                </a:solidFill>
                <a:effectLst/>
                <a:latin typeface="Open Sans"/>
              </a:rPr>
              <a:t>20 марта по 27 апреля 2024 года Уфимский РМЦ по финансовой грамотности ИРО РБ проводит Республиканский Конкурс на лучший кроссворд по «Основам финансовой грамотности» для педагогов, с целью выявления и распространения эффективных педагогических практик, направленных на формирование у обучающихся знаний и навыков в области финансовой грамотности.</a:t>
            </a:r>
            <a:br>
              <a:rPr lang="ru-RU" sz="2700" b="0" dirty="0">
                <a:solidFill>
                  <a:srgbClr val="222222"/>
                </a:solidFill>
                <a:effectLst/>
                <a:latin typeface="Open Sans"/>
              </a:rPr>
            </a:br>
            <a:r>
              <a:rPr lang="ru-RU" sz="2700" b="0" dirty="0" smtClean="0">
                <a:solidFill>
                  <a:srgbClr val="222222"/>
                </a:solidFill>
                <a:effectLst/>
                <a:latin typeface="Open Sans"/>
              </a:rPr>
              <a:t/>
            </a:r>
            <a:br>
              <a:rPr lang="ru-RU" sz="2700" b="0" dirty="0" smtClean="0">
                <a:solidFill>
                  <a:srgbClr val="222222"/>
                </a:solidFill>
                <a:effectLst/>
                <a:latin typeface="Open Sans"/>
              </a:rPr>
            </a:br>
            <a:r>
              <a:rPr lang="ru-RU" b="0" dirty="0">
                <a:solidFill>
                  <a:srgbClr val="222222"/>
                </a:solidFill>
                <a:effectLst/>
                <a:latin typeface="Open Sans"/>
              </a:rPr>
              <a:t/>
            </a:r>
            <a:br>
              <a:rPr lang="ru-RU" b="0" dirty="0">
                <a:solidFill>
                  <a:srgbClr val="222222"/>
                </a:solidFill>
                <a:effectLst/>
                <a:latin typeface="Open San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7916416" cy="170648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222222"/>
                </a:solidFill>
                <a:latin typeface="Open Sans"/>
              </a:rPr>
              <a:t>Заявки и конкурсные материалы принимаются с 20.03.2024 по </a:t>
            </a:r>
            <a:r>
              <a:rPr lang="ru-RU" sz="2400" dirty="0" smtClean="0">
                <a:solidFill>
                  <a:srgbClr val="222222"/>
                </a:solidFill>
                <a:latin typeface="Open Sans"/>
              </a:rPr>
              <a:t>03.04.2024 года.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56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1484784"/>
            <a:ext cx="818388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Статистика по выполнению банка заданий обучающимися  5-9 классов ОО по состоянию с 01.09.2023 по 22.03.2024 года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928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11812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МОБУ СОШ с.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Алькино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28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437</TotalTime>
  <Words>2245</Words>
  <Application>Microsoft Office PowerPoint</Application>
  <PresentationFormat>Экран (4:3)</PresentationFormat>
  <Paragraphs>732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Аспект</vt:lpstr>
      <vt:lpstr>                                Повестка дня:   1. Всероссийская онлайн-олимпиада по финансовой грамотности и предпринимательству.  2. Статистика по выполнению банка заданий на платформе РЭШ. 3. Итоги республиканского мониторинга по формированию ФГ обучающихся 8-х классов. 4. Разное.       </vt:lpstr>
      <vt:lpstr>Количество обучающихся с 1 по 9 классы – 2987 </vt:lpstr>
      <vt:lpstr>Презентация PowerPoint</vt:lpstr>
      <vt:lpstr>Презентация PowerPoint</vt:lpstr>
      <vt:lpstr>Онлайн-уроки обусловлены показателями эффективности мероприятий по повышению уровня финансовой грамотности населения Республики Башкортостан на 2021-2025 годы, утвержденными распоряжением Правительства Республики Башкортостан от 01 февраля 2021 года № 53-р. </vt:lpstr>
      <vt:lpstr>Республиканский Конкурс на лучший кроссворд по «Основам финансовой грамотности» </vt:lpstr>
      <vt:lpstr>    С 20 марта по 27 апреля 2024 года Уфимский РМЦ по финансовой грамотности ИРО РБ проводит Республиканский Конкурс на лучший кроссворд по «Основам финансовой грамотности» для педагогов, с целью выявления и распространения эффективных педагогических практик, направленных на формирование у обучающихся знаний и навыков в области финансовой грамотности.    </vt:lpstr>
      <vt:lpstr>Статистика по выполнению банка заданий обучающимися  5-9 классов ОО по состоянию с 01.09.2023 по 22.03.2024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Математическая грамотность </vt:lpstr>
      <vt:lpstr>Презентация PowerPoint</vt:lpstr>
      <vt:lpstr>Презентация PowerPoint</vt:lpstr>
      <vt:lpstr>    Сформированность математической грамотности, февраль 2024   </vt:lpstr>
      <vt:lpstr>Презентация PowerPoint</vt:lpstr>
      <vt:lpstr>Презентация PowerPoint</vt:lpstr>
      <vt:lpstr>Презентация PowerPoint</vt:lpstr>
      <vt:lpstr>- Воспринимать, понимать содержание текста; - Использовать, извлекать информацию.  </vt:lpstr>
      <vt:lpstr>Доля обучающихся, выполнивших задания по читательской грамотности, февраль 2024 </vt:lpstr>
      <vt:lpstr>Сформированность читательской грамотности </vt:lpstr>
      <vt:lpstr>Презентация PowerPoint</vt:lpstr>
      <vt:lpstr>Презентация PowerPoint</vt:lpstr>
      <vt:lpstr>Естественнонаучная грамотность</vt:lpstr>
      <vt:lpstr>Презентация PowerPoint</vt:lpstr>
      <vt:lpstr>Уровень сформированности функциональной грамотности обучающихся 8-х классов по направлениям, 2024 г. </vt:lpstr>
      <vt:lpstr>Решение </vt:lpstr>
      <vt:lpstr>Исходя из вышеизложенного следует решение семинара: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обучающихся к ОГЭ, ЕГЭ, ВПР и объективное оценивание их знаний на уроках</dc:title>
  <dc:creator>Алия</dc:creator>
  <cp:lastModifiedBy>User</cp:lastModifiedBy>
  <cp:revision>152</cp:revision>
  <dcterms:created xsi:type="dcterms:W3CDTF">2024-01-30T11:45:36Z</dcterms:created>
  <dcterms:modified xsi:type="dcterms:W3CDTF">2024-03-28T15:46:24Z</dcterms:modified>
</cp:coreProperties>
</file>